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78" r:id="rId3"/>
    <p:sldId id="273" r:id="rId4"/>
    <p:sldId id="283" r:id="rId5"/>
    <p:sldId id="265" r:id="rId6"/>
    <p:sldId id="264" r:id="rId7"/>
    <p:sldId id="282" r:id="rId8"/>
    <p:sldId id="279" r:id="rId9"/>
    <p:sldId id="281" r:id="rId10"/>
    <p:sldId id="270" r:id="rId11"/>
    <p:sldId id="274" r:id="rId12"/>
    <p:sldId id="271" r:id="rId13"/>
    <p:sldId id="272" r:id="rId14"/>
    <p:sldId id="275" r:id="rId15"/>
    <p:sldId id="276" r:id="rId16"/>
    <p:sldId id="2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1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414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Bottom-up Climate Vulnerability Analysis</a:t>
            </a: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sz="3600" dirty="0">
                <a:solidFill>
                  <a:srgbClr val="0070C0"/>
                </a:solidFill>
                <a:latin typeface="Comic Sans MS" panose="030F0702030302020204" pitchFamily="66" charset="0"/>
              </a:rPr>
              <a:t>Preliminary results &amp; discussion</a:t>
            </a:r>
            <a:endParaRPr lang="en-US" sz="36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70" y="3856562"/>
            <a:ext cx="4028388" cy="1655762"/>
          </a:xfrm>
        </p:spPr>
        <p:txBody>
          <a:bodyPr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Jacob </a:t>
            </a:r>
            <a:r>
              <a:rPr lang="en-US" dirty="0" err="1">
                <a:latin typeface="Comic Sans MS" panose="030F0702030302020204" pitchFamily="66" charset="0"/>
              </a:rPr>
              <a:t>Everitt</a:t>
            </a: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David E. Rosenberg</a:t>
            </a:r>
          </a:p>
          <a:p>
            <a:r>
              <a:rPr lang="en-US" dirty="0">
                <a:latin typeface="Comic Sans MS" panose="030F0702030302020204" pitchFamily="66" charset="0"/>
              </a:rPr>
              <a:t>February 28</a:t>
            </a:r>
            <a:r>
              <a:rPr lang="en-US" baseline="30000" dirty="0">
                <a:latin typeface="Comic Sans MS" panose="030F0702030302020204" pitchFamily="66" charset="0"/>
              </a:rPr>
              <a:t>th</a:t>
            </a:r>
            <a:r>
              <a:rPr lang="en-US" dirty="0">
                <a:latin typeface="Comic Sans MS" panose="030F0702030302020204" pitchFamily="66" charset="0"/>
              </a:rPr>
              <a:t>, 2020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 b="16592"/>
          <a:stretch/>
        </p:blipFill>
        <p:spPr bwMode="auto">
          <a:xfrm>
            <a:off x="1260001" y="5410986"/>
            <a:ext cx="1929205" cy="13016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564DAA-D77E-4FF9-A29E-5013FF145A24}"/>
              </a:ext>
            </a:extLst>
          </p:cNvPr>
          <p:cNvSpPr/>
          <p:nvPr/>
        </p:nvSpPr>
        <p:spPr>
          <a:xfrm>
            <a:off x="8512405" y="5646304"/>
            <a:ext cx="33999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Weber Basin Water Conservancy District</a:t>
            </a:r>
          </a:p>
        </p:txBody>
      </p:sp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A20635-6CD5-4C54-AC7F-22A69FCEC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096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19E95B2-0A6F-46E9-BC84-B6F585CAA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66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73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Sedimentation</a:t>
            </a:r>
          </a:p>
          <a:p>
            <a:r>
              <a:rPr lang="en-US" dirty="0"/>
              <a:t>High Demand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Low Inflows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Combinations</a:t>
            </a:r>
          </a:p>
          <a:p>
            <a:pPr lvl="1"/>
            <a:r>
              <a:rPr lang="en-US" dirty="0"/>
              <a:t>Levels</a:t>
            </a:r>
          </a:p>
          <a:p>
            <a:pPr lvl="1"/>
            <a:r>
              <a:rPr lang="en-US" dirty="0"/>
              <a:t>Levels</a:t>
            </a: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25F4-2C7C-4E42-BD31-4CD8C342DE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AD7BB-9116-4AA5-9919-EBBA2982F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61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8" y="330764"/>
            <a:ext cx="9190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Key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108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B361D9-EA41-4F19-8923-1B21833D5D0B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Selected </a:t>
            </a:r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6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55E4815-528B-4F22-9758-7F89349D36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846"/>
          <a:stretch/>
        </p:blipFill>
        <p:spPr>
          <a:xfrm>
            <a:off x="545522" y="938676"/>
            <a:ext cx="8050595" cy="56752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011E80-9360-40A5-91D0-7FFA63D8A389}"/>
              </a:ext>
            </a:extLst>
          </p:cNvPr>
          <p:cNvSpPr/>
          <p:nvPr/>
        </p:nvSpPr>
        <p:spPr>
          <a:xfrm>
            <a:off x="6033078" y="3699712"/>
            <a:ext cx="2367218" cy="7460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028FA-B35A-402E-9506-7153C1CA9148}"/>
              </a:ext>
            </a:extLst>
          </p:cNvPr>
          <p:cNvSpPr txBox="1"/>
          <p:nvPr/>
        </p:nvSpPr>
        <p:spPr>
          <a:xfrm rot="16200000">
            <a:off x="-880914" y="3338935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D8158C-1954-4BD7-A50A-EA06DAF3C1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253258"/>
              </p:ext>
            </p:extLst>
          </p:nvPr>
        </p:nvGraphicFramePr>
        <p:xfrm>
          <a:off x="8003154" y="4588302"/>
          <a:ext cx="3966491" cy="156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5747">
                  <a:extLst>
                    <a:ext uri="{9D8B030D-6E8A-4147-A177-3AD203B41FA5}">
                      <a16:colId xmlns:a16="http://schemas.microsoft.com/office/drawing/2014/main" val="1296962319"/>
                    </a:ext>
                  </a:extLst>
                </a:gridCol>
                <a:gridCol w="1500744">
                  <a:extLst>
                    <a:ext uri="{9D8B030D-6E8A-4147-A177-3AD203B41FA5}">
                      <a16:colId xmlns:a16="http://schemas.microsoft.com/office/drawing/2014/main" val="39473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Location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Flow range</a:t>
                      </a:r>
                    </a:p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kaf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 per year)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862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Weber @ Oakley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25 to 225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861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Total basin 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Riverware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500 to 1,700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170810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741B67B-04C5-4F8F-8398-EC77D6180061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Context for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46821-7854-4585-A2EF-6BD3939668C5}"/>
              </a:ext>
            </a:extLst>
          </p:cNvPr>
          <p:cNvSpPr txBox="1"/>
          <p:nvPr/>
        </p:nvSpPr>
        <p:spPr>
          <a:xfrm>
            <a:off x="6079145" y="4981956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56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EE84BD-854A-4CED-9143-30A424356F1A}"/>
              </a:ext>
            </a:extLst>
          </p:cNvPr>
          <p:cNvSpPr txBox="1"/>
          <p:nvPr/>
        </p:nvSpPr>
        <p:spPr>
          <a:xfrm>
            <a:off x="6081849" y="2608410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163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67FAC4-AA8F-4CB9-B861-DF5831B0205B}"/>
              </a:ext>
            </a:extLst>
          </p:cNvPr>
          <p:cNvSpPr txBox="1"/>
          <p:nvPr/>
        </p:nvSpPr>
        <p:spPr>
          <a:xfrm>
            <a:off x="6081849" y="3298297"/>
            <a:ext cx="3197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130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F819A7-3838-47A6-8AEB-11B86BD07B9C}"/>
              </a:ext>
            </a:extLst>
          </p:cNvPr>
          <p:cNvSpPr txBox="1"/>
          <p:nvPr/>
        </p:nvSpPr>
        <p:spPr>
          <a:xfrm>
            <a:off x="6079145" y="5486035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39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DED808-B57B-4A80-99E4-8BB31777B131}"/>
              </a:ext>
            </a:extLst>
          </p:cNvPr>
          <p:cNvSpPr txBox="1"/>
          <p:nvPr/>
        </p:nvSpPr>
        <p:spPr>
          <a:xfrm>
            <a:off x="6079145" y="2316993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chemeClr val="accent2"/>
                </a:solidFill>
              </a:rPr>
              <a:t>U of U   LOCO Estimates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BC9DA545-A713-45B3-8C8C-AA4D01573FA5}"/>
              </a:ext>
            </a:extLst>
          </p:cNvPr>
          <p:cNvSpPr/>
          <p:nvPr/>
        </p:nvSpPr>
        <p:spPr>
          <a:xfrm>
            <a:off x="8919284" y="1919562"/>
            <a:ext cx="954914" cy="2417196"/>
          </a:xfrm>
          <a:prstGeom prst="rightBrace">
            <a:avLst>
              <a:gd name="adj1" fmla="val 7675"/>
              <a:gd name="adj2" fmla="val 49342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CF5844-25E0-4298-8A17-4C25B7824B08}"/>
              </a:ext>
            </a:extLst>
          </p:cNvPr>
          <p:cNvSpPr txBox="1"/>
          <p:nvPr/>
        </p:nvSpPr>
        <p:spPr>
          <a:xfrm>
            <a:off x="9754589" y="2451912"/>
            <a:ext cx="18918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 of U</a:t>
            </a:r>
          </a:p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UCRFC Estimates</a:t>
            </a:r>
          </a:p>
          <a:p>
            <a:pPr algn="ctr"/>
            <a:endParaRPr lang="en-US" sz="800" b="1" u="sng" dirty="0">
              <a:solidFill>
                <a:srgbClr val="7030A0"/>
              </a:solidFill>
            </a:endParaRP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98 to 202 </a:t>
            </a:r>
            <a:r>
              <a:rPr lang="en-US" sz="1600" dirty="0" err="1">
                <a:solidFill>
                  <a:srgbClr val="7030A0"/>
                </a:solidFill>
              </a:rPr>
              <a:t>kaf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E7D084-709F-4D6B-A5FD-324123204F77}"/>
              </a:ext>
            </a:extLst>
          </p:cNvPr>
          <p:cNvSpPr txBox="1"/>
          <p:nvPr/>
        </p:nvSpPr>
        <p:spPr>
          <a:xfrm>
            <a:off x="5494778" y="6374141"/>
            <a:ext cx="6562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mic Sans MS" panose="030F0702030302020204" pitchFamily="66" charset="0"/>
              </a:rPr>
              <a:t>We do not use very high flow scenarios</a:t>
            </a:r>
          </a:p>
        </p:txBody>
      </p:sp>
    </p:spTree>
    <p:extLst>
      <p:ext uri="{BB962C8B-B14F-4D97-AF65-F5344CB8AC3E}">
        <p14:creationId xmlns:p14="http://schemas.microsoft.com/office/powerpoint/2010/main" val="231526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 animBg="1"/>
      <p:bldP spid="22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A3BF53-D7A0-4D65-AD44-A93509FD9E05}"/>
              </a:ext>
            </a:extLst>
          </p:cNvPr>
          <p:cNvGrpSpPr/>
          <p:nvPr/>
        </p:nvGrpSpPr>
        <p:grpSpPr>
          <a:xfrm>
            <a:off x="1175210" y="1366887"/>
            <a:ext cx="8854910" cy="5491113"/>
            <a:chOff x="609600" y="0"/>
            <a:chExt cx="10648949" cy="6888389"/>
          </a:xfrm>
        </p:grpSpPr>
        <p:pic>
          <p:nvPicPr>
            <p:cNvPr id="3" name="Picture 2" descr="A close up of a map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9872908D-4E22-412D-9D3B-F38D8F7CC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0"/>
              <a:ext cx="10648949" cy="688838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2E3DF3F-C65A-4BF1-8838-B581C05CAC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8242" y="721519"/>
              <a:ext cx="2196939" cy="54430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A23A36E-1212-4493-B191-BD9ABDB2A018}"/>
                </a:ext>
              </a:extLst>
            </p:cNvPr>
            <p:cNvCxnSpPr>
              <a:cxnSpLocks/>
            </p:cNvCxnSpPr>
            <p:nvPr/>
          </p:nvCxnSpPr>
          <p:spPr>
            <a:xfrm>
              <a:off x="3355181" y="693420"/>
              <a:ext cx="2187490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07BE0F-72FC-42D9-B7C4-E9B4A869C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1429" y="693420"/>
              <a:ext cx="2175803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60337FF-AF13-43C6-B6FB-B35F3AA2B8C8}"/>
                </a:ext>
              </a:extLst>
            </p:cNvPr>
            <p:cNvCxnSpPr>
              <a:cxnSpLocks/>
            </p:cNvCxnSpPr>
            <p:nvPr/>
          </p:nvCxnSpPr>
          <p:spPr>
            <a:xfrm>
              <a:off x="7737232" y="693420"/>
              <a:ext cx="2187818" cy="36023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FC02EA-28D8-4F55-9AC8-57CF43B75286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3 demographic and 1 climate factors effect demand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A3D1D2-C468-41A2-9C2A-EB6EA9503625}"/>
              </a:ext>
            </a:extLst>
          </p:cNvPr>
          <p:cNvSpPr/>
          <p:nvPr/>
        </p:nvSpPr>
        <p:spPr>
          <a:xfrm>
            <a:off x="10486332" y="1942049"/>
            <a:ext cx="16082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Base Case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2EC85A-2A0C-4FE7-B24F-45890FEB450E}"/>
              </a:ext>
            </a:extLst>
          </p:cNvPr>
          <p:cNvCxnSpPr>
            <a:cxnSpLocks/>
          </p:cNvCxnSpPr>
          <p:nvPr/>
        </p:nvCxnSpPr>
        <p:spPr>
          <a:xfrm flipH="1">
            <a:off x="10003407" y="2177596"/>
            <a:ext cx="4829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6E5A179F-407B-48AD-B81A-56D2AB128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812" y="1534463"/>
            <a:ext cx="8961257" cy="51975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Selected 6 demand factors 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0203528" y="2177719"/>
            <a:ext cx="160825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Need larger font size for figure!!</a:t>
            </a:r>
          </a:p>
        </p:txBody>
      </p:sp>
    </p:spTree>
    <p:extLst>
      <p:ext uri="{BB962C8B-B14F-4D97-AF65-F5344CB8AC3E}">
        <p14:creationId xmlns:p14="http://schemas.microsoft.com/office/powerpoint/2010/main" val="730476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A bit more on …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7B7675-8D87-4EAA-9106-F5B77B42A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574311"/>
              </p:ext>
            </p:extLst>
          </p:nvPr>
        </p:nvGraphicFramePr>
        <p:xfrm>
          <a:off x="350546" y="2002653"/>
          <a:ext cx="5706385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224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1253230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2790907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Decrease in total storage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None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0%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assumption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Single debris event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e.g. Fill Causey. Not modeled. 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Gradual over time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Echo, </a:t>
                      </a:r>
                      <a:r>
                        <a:rPr lang="en-US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Wanship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, East Canyon 0.1 to 0.2% per year (UDWR 2010)</a:t>
                      </a:r>
                    </a:p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Assume all loss at model beginning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Extreme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30%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Purposefully higher than observed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43569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A27DB-814B-4553-BB69-2F2DCD855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970851"/>
              </p:ext>
            </p:extLst>
          </p:nvPr>
        </p:nvGraphicFramePr>
        <p:xfrm>
          <a:off x="6244427" y="2923685"/>
          <a:ext cx="5706385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162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946768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3437989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Rate (ft/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Riverware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model value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Historical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3.7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1995 to 2005 (U of U, 2019); 1,500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Late 21</a:t>
                      </a:r>
                      <a:r>
                        <a:rPr lang="en-US" baseline="30000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st</a:t>
                      </a: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 Century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4.0</a:t>
                      </a:r>
                    </a:p>
                    <a:p>
                      <a:pPr algn="ctr"/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2085 to 2095 (U of U, 2019);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3,300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F02D402-C502-4408-B8D4-D3998115841E}"/>
              </a:ext>
            </a:extLst>
          </p:cNvPr>
          <p:cNvSpPr/>
          <p:nvPr/>
        </p:nvSpPr>
        <p:spPr>
          <a:xfrm>
            <a:off x="333029" y="1395068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Reservoir Sediment Buildup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368273-E8E8-425D-B98A-1D6FBB0D7C1F}"/>
              </a:ext>
            </a:extLst>
          </p:cNvPr>
          <p:cNvSpPr/>
          <p:nvPr/>
        </p:nvSpPr>
        <p:spPr>
          <a:xfrm>
            <a:off x="6244427" y="2338910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Evaporation Rate @ Willard Bay</a:t>
            </a:r>
          </a:p>
        </p:txBody>
      </p:sp>
    </p:spTree>
    <p:extLst>
      <p:ext uri="{BB962C8B-B14F-4D97-AF65-F5344CB8AC3E}">
        <p14:creationId xmlns:p14="http://schemas.microsoft.com/office/powerpoint/2010/main" val="4067273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3769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Percent of 30 years system storage below 380,000 acre-feet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Current ok but vulnerable to inflow or demand decreases of 100k acre-feet per year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71702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66977" y="2792118"/>
            <a:ext cx="305263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108 inflow-demand-sediment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Percent of 30 years system storage below </a:t>
            </a:r>
            <a:r>
              <a:rPr lang="en-US" sz="2000" dirty="0">
                <a:solidFill>
                  <a:srgbClr val="FFFF00"/>
                </a:solidFill>
                <a:latin typeface="Comic Sans MS" panose="030F0702030302020204" pitchFamily="66" charset="0"/>
              </a:rPr>
              <a:t>moderate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chemeClr val="accent2"/>
                </a:solidFill>
                <a:latin typeface="Comic Sans MS" panose="030F0702030302020204" pitchFamily="66" charset="0"/>
              </a:rPr>
              <a:t>severe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extreme</a:t>
            </a:r>
            <a:r>
              <a:rPr lang="en-US" sz="2000" dirty="0">
                <a:latin typeface="Comic Sans MS" panose="030F0702030302020204" pitchFamily="66" charset="0"/>
              </a:rPr>
              <a:t>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 (cont.)</a:t>
            </a:r>
          </a:p>
          <a:p>
            <a:pPr algn="ctr"/>
            <a:r>
              <a:rPr lang="en-US" sz="2800" dirty="0">
                <a:solidFill>
                  <a:srgbClr val="0000FF"/>
                </a:solidFill>
                <a:latin typeface="Comic Sans MS" panose="030F0702030302020204" pitchFamily="66" charset="0"/>
              </a:rPr>
              <a:t>Can tolerate some reservoir sedimentation; most impacts for moderate storage level</a:t>
            </a:r>
            <a:endParaRPr lang="en-US" sz="2800" dirty="0"/>
          </a:p>
        </p:txBody>
      </p:sp>
      <p:pic>
        <p:nvPicPr>
          <p:cNvPr id="7" name="Picture 6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98F7A4AE-5641-4454-9A0C-B66476476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15" y="1683443"/>
            <a:ext cx="8169965" cy="490197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3F56-8A83-43C7-97C3-429BB6830F37}"/>
              </a:ext>
            </a:extLst>
          </p:cNvPr>
          <p:cNvSpPr/>
          <p:nvPr/>
        </p:nvSpPr>
        <p:spPr>
          <a:xfrm>
            <a:off x="9644932" y="119487"/>
            <a:ext cx="23852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Show historical point!!</a:t>
            </a:r>
          </a:p>
        </p:txBody>
      </p:sp>
    </p:spTree>
    <p:extLst>
      <p:ext uri="{BB962C8B-B14F-4D97-AF65-F5344CB8AC3E}">
        <p14:creationId xmlns:p14="http://schemas.microsoft.com/office/powerpoint/2010/main" val="714969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550</Words>
  <Application>Microsoft Office PowerPoint</Application>
  <PresentationFormat>Widescreen</PresentationFormat>
  <Paragraphs>139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Comic Sans MS</vt:lpstr>
      <vt:lpstr>Office Theme</vt:lpstr>
      <vt:lpstr>Bottom-up Climate Vulnerability Analysis  Preliminary results &amp;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Questions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david</cp:lastModifiedBy>
  <cp:revision>34</cp:revision>
  <dcterms:created xsi:type="dcterms:W3CDTF">2020-02-26T02:23:49Z</dcterms:created>
  <dcterms:modified xsi:type="dcterms:W3CDTF">2020-02-26T22:51:31Z</dcterms:modified>
</cp:coreProperties>
</file>